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Unbounded"/>
      <p:regular r:id="rId14"/>
    </p:embeddedFont>
    <p:embeddedFont>
      <p:font typeface="Unbounded"/>
      <p:regular r:id="rId15"/>
    </p:embeddedFont>
    <p:embeddedFont>
      <p:font typeface="Cabin"/>
      <p:regular r:id="rId16"/>
    </p:embeddedFont>
    <p:embeddedFont>
      <p:font typeface="Cabin"/>
      <p:regular r:id="rId17"/>
    </p:embeddedFont>
    <p:embeddedFont>
      <p:font typeface="Cabin"/>
      <p:regular r:id="rId18"/>
    </p:embeddedFont>
    <p:embeddedFont>
      <p:font typeface="Cabin"/>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769150"/>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Linear Data in Data Mining: An Introduction</a:t>
            </a:r>
            <a:endParaRPr lang="en-US" sz="4400" dirty="0"/>
          </a:p>
        </p:txBody>
      </p:sp>
      <p:sp>
        <p:nvSpPr>
          <p:cNvPr id="4" name="Text 1"/>
          <p:cNvSpPr/>
          <p:nvPr/>
        </p:nvSpPr>
        <p:spPr>
          <a:xfrm>
            <a:off x="837724" y="4240173"/>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presentation covers linear data mining techniques. Linear data has specific characteristics. We will explore the importance of analyzing it. This includes time series data and sensor readings. We will look at various linear techniques, which are building blocks for non-linear models.</a:t>
            </a:r>
            <a:endParaRPr lang="en-US" sz="1850" dirty="0"/>
          </a:p>
        </p:txBody>
      </p:sp>
      <p:sp>
        <p:nvSpPr>
          <p:cNvPr id="5" name="Shape 2"/>
          <p:cNvSpPr/>
          <p:nvPr/>
        </p:nvSpPr>
        <p:spPr>
          <a:xfrm>
            <a:off x="837724" y="6059329"/>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6066949"/>
            <a:ext cx="367665" cy="367665"/>
          </a:xfrm>
          <a:prstGeom prst="rect">
            <a:avLst/>
          </a:prstGeom>
        </p:spPr>
      </p:pic>
      <p:sp>
        <p:nvSpPr>
          <p:cNvPr id="7" name="Text 3"/>
          <p:cNvSpPr/>
          <p:nvPr/>
        </p:nvSpPr>
        <p:spPr>
          <a:xfrm>
            <a:off x="1340287" y="6041469"/>
            <a:ext cx="2394228" cy="418862"/>
          </a:xfrm>
          <a:prstGeom prst="rect">
            <a:avLst/>
          </a:prstGeom>
          <a:noFill/>
          <a:ln/>
        </p:spPr>
        <p:txBody>
          <a:bodyPr wrap="none" lIns="0" tIns="0" rIns="0" bIns="0" rtlCol="0" anchor="t"/>
          <a:lstStyle/>
          <a:p>
            <a:pPr algn="l" indent="0" marL="0">
              <a:lnSpc>
                <a:spcPts val="3250"/>
              </a:lnSpc>
              <a:buNone/>
            </a:pPr>
            <a:r>
              <a:rPr lang="en-US" sz="2350" b="1" dirty="0">
                <a:solidFill>
                  <a:srgbClr val="CAD6DE"/>
                </a:solidFill>
                <a:latin typeface="Cabin Bold" pitchFamily="34" charset="0"/>
                <a:ea typeface="Cabin Bold" pitchFamily="34" charset="-122"/>
                <a:cs typeface="Cabin Bold" pitchFamily="34" charset="-120"/>
              </a:rPr>
              <a:t>by Karthigeyan NS</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38407"/>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Linear Regression: Modeling Linear Relationships</a:t>
            </a:r>
            <a:endParaRPr lang="en-US" sz="4400" dirty="0"/>
          </a:p>
        </p:txBody>
      </p:sp>
      <p:sp>
        <p:nvSpPr>
          <p:cNvPr id="3" name="Text 1"/>
          <p:cNvSpPr/>
          <p:nvPr/>
        </p:nvSpPr>
        <p:spPr>
          <a:xfrm>
            <a:off x="837724" y="3425190"/>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Linear regression is a predictive modeling technique. Ordinary Least Squares estimates the parameters. The equation is: y = b0 + b1*x1 + ... + bn*xn.</a:t>
            </a:r>
            <a:endParaRPr lang="en-US" sz="1850" dirty="0"/>
          </a:p>
        </p:txBody>
      </p:sp>
      <p:sp>
        <p:nvSpPr>
          <p:cNvPr id="4" name="Text 2"/>
          <p:cNvSpPr/>
          <p:nvPr/>
        </p:nvSpPr>
        <p:spPr>
          <a:xfrm>
            <a:off x="837724" y="4699754"/>
            <a:ext cx="5557004"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Example: Predicting House Prices</a:t>
            </a:r>
            <a:endParaRPr lang="en-US" sz="2200" dirty="0"/>
          </a:p>
        </p:txBody>
      </p:sp>
      <p:sp>
        <p:nvSpPr>
          <p:cNvPr id="5" name="Text 3"/>
          <p:cNvSpPr/>
          <p:nvPr/>
        </p:nvSpPr>
        <p:spPr>
          <a:xfrm>
            <a:off x="837724" y="5291018"/>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Predict house prices based on square footage. Use the number of bedrooms and location. Zillow's data shows strong correlation.</a:t>
            </a:r>
            <a:endParaRPr lang="en-US" sz="1850" dirty="0"/>
          </a:p>
        </p:txBody>
      </p:sp>
      <p:sp>
        <p:nvSpPr>
          <p:cNvPr id="6" name="Text 4"/>
          <p:cNvSpPr/>
          <p:nvPr/>
        </p:nvSpPr>
        <p:spPr>
          <a:xfrm>
            <a:off x="7614761" y="4699754"/>
            <a:ext cx="3153013"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Evaluation Metrics</a:t>
            </a:r>
            <a:endParaRPr lang="en-US" sz="2200" dirty="0"/>
          </a:p>
        </p:txBody>
      </p:sp>
      <p:sp>
        <p:nvSpPr>
          <p:cNvPr id="7" name="Text 5"/>
          <p:cNvSpPr/>
          <p:nvPr/>
        </p:nvSpPr>
        <p:spPr>
          <a:xfrm>
            <a:off x="7614761" y="529101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R-squared</a:t>
            </a:r>
            <a:endParaRPr lang="en-US" sz="1850" dirty="0"/>
          </a:p>
        </p:txBody>
      </p:sp>
      <p:sp>
        <p:nvSpPr>
          <p:cNvPr id="8" name="Text 6"/>
          <p:cNvSpPr/>
          <p:nvPr/>
        </p:nvSpPr>
        <p:spPr>
          <a:xfrm>
            <a:off x="7614761" y="575774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Mean Squared Error (MSE)</a:t>
            </a:r>
            <a:endParaRPr lang="en-US" sz="1850" dirty="0"/>
          </a:p>
        </p:txBody>
      </p:sp>
      <p:sp>
        <p:nvSpPr>
          <p:cNvPr id="9" name="Text 7"/>
          <p:cNvSpPr/>
          <p:nvPr/>
        </p:nvSpPr>
        <p:spPr>
          <a:xfrm>
            <a:off x="7614761" y="622446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Root Mean Squared Error (RMSE)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9761"/>
          </a:xfrm>
          <a:prstGeom prst="rect">
            <a:avLst/>
          </a:prstGeom>
        </p:spPr>
      </p:pic>
      <p:sp>
        <p:nvSpPr>
          <p:cNvPr id="3" name="Text 0"/>
          <p:cNvSpPr/>
          <p:nvPr/>
        </p:nvSpPr>
        <p:spPr>
          <a:xfrm>
            <a:off x="797838" y="3476625"/>
            <a:ext cx="13034724" cy="1340882"/>
          </a:xfrm>
          <a:prstGeom prst="rect">
            <a:avLst/>
          </a:prstGeom>
          <a:noFill/>
          <a:ln/>
        </p:spPr>
        <p:txBody>
          <a:bodyPr wrap="square" lIns="0" tIns="0" rIns="0" bIns="0" rtlCol="0" anchor="t"/>
          <a:lstStyle/>
          <a:p>
            <a:pPr algn="l" indent="0" marL="0">
              <a:lnSpc>
                <a:spcPts val="5250"/>
              </a:lnSpc>
              <a:buNone/>
            </a:pPr>
            <a:r>
              <a:rPr lang="en-US" sz="4200" dirty="0">
                <a:solidFill>
                  <a:srgbClr val="FFFFFF"/>
                </a:solidFill>
                <a:latin typeface="Unbounded" pitchFamily="34" charset="0"/>
                <a:ea typeface="Unbounded" pitchFamily="34" charset="-122"/>
                <a:cs typeface="Unbounded" pitchFamily="34" charset="-120"/>
              </a:rPr>
              <a:t>Support Vector Machines (SVM): Linear Classification</a:t>
            </a:r>
            <a:endParaRPr lang="en-US" sz="4200" dirty="0"/>
          </a:p>
        </p:txBody>
      </p:sp>
      <p:sp>
        <p:nvSpPr>
          <p:cNvPr id="4" name="Text 1"/>
          <p:cNvSpPr/>
          <p:nvPr/>
        </p:nvSpPr>
        <p:spPr>
          <a:xfrm>
            <a:off x="797838" y="5159454"/>
            <a:ext cx="13034724" cy="72961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SVM classifies linearly separable data. The goal is to maximize margin and support vectors. The hinge loss function is used. Kernel methods handle non-linear data.</a:t>
            </a:r>
            <a:endParaRPr lang="en-US" sz="1750" dirty="0"/>
          </a:p>
        </p:txBody>
      </p:sp>
      <p:sp>
        <p:nvSpPr>
          <p:cNvPr id="5" name="Shape 2"/>
          <p:cNvSpPr/>
          <p:nvPr/>
        </p:nvSpPr>
        <p:spPr>
          <a:xfrm>
            <a:off x="797838" y="6401991"/>
            <a:ext cx="512921" cy="512921"/>
          </a:xfrm>
          <a:prstGeom prst="roundRect">
            <a:avLst>
              <a:gd name="adj" fmla="val 6667"/>
            </a:avLst>
          </a:prstGeom>
          <a:solidFill>
            <a:srgbClr val="304755"/>
          </a:solidFill>
          <a:ln/>
        </p:spPr>
      </p:sp>
      <p:pic>
        <p:nvPicPr>
          <p:cNvPr id="6" name="Image 1" descr="preencoded.png">    </p:cNvPr>
          <p:cNvPicPr>
            <a:picLocks noChangeAspect="1"/>
          </p:cNvPicPr>
          <p:nvPr/>
        </p:nvPicPr>
        <p:blipFill>
          <a:blip r:embed="rId2"/>
          <a:stretch>
            <a:fillRect/>
          </a:stretch>
        </p:blipFill>
        <p:spPr>
          <a:xfrm>
            <a:off x="893385" y="6457295"/>
            <a:ext cx="321826" cy="402312"/>
          </a:xfrm>
          <a:prstGeom prst="rect">
            <a:avLst/>
          </a:prstGeom>
        </p:spPr>
      </p:pic>
      <p:sp>
        <p:nvSpPr>
          <p:cNvPr id="7" name="Text 3"/>
          <p:cNvSpPr/>
          <p:nvPr/>
        </p:nvSpPr>
        <p:spPr>
          <a:xfrm>
            <a:off x="1538645" y="6401991"/>
            <a:ext cx="2910007"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Classifying Emails</a:t>
            </a:r>
            <a:endParaRPr lang="en-US" sz="2100" dirty="0"/>
          </a:p>
        </p:txBody>
      </p:sp>
      <p:sp>
        <p:nvSpPr>
          <p:cNvPr id="8" name="Text 4"/>
          <p:cNvSpPr/>
          <p:nvPr/>
        </p:nvSpPr>
        <p:spPr>
          <a:xfrm>
            <a:off x="1538645" y="6873954"/>
            <a:ext cx="5662613" cy="72961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Classify emails as spam or not spam. This is based on word frequency.</a:t>
            </a:r>
            <a:endParaRPr lang="en-US" sz="1750" dirty="0"/>
          </a:p>
        </p:txBody>
      </p:sp>
      <p:sp>
        <p:nvSpPr>
          <p:cNvPr id="9" name="Shape 5"/>
          <p:cNvSpPr/>
          <p:nvPr/>
        </p:nvSpPr>
        <p:spPr>
          <a:xfrm>
            <a:off x="7429143" y="6401991"/>
            <a:ext cx="512921" cy="512921"/>
          </a:xfrm>
          <a:prstGeom prst="roundRect">
            <a:avLst>
              <a:gd name="adj" fmla="val 6667"/>
            </a:avLst>
          </a:prstGeom>
          <a:solidFill>
            <a:srgbClr val="304755"/>
          </a:solidFill>
          <a:ln/>
        </p:spPr>
      </p:sp>
      <p:pic>
        <p:nvPicPr>
          <p:cNvPr id="10" name="Image 2" descr="preencoded.png">    </p:cNvPr>
          <p:cNvPicPr>
            <a:picLocks noChangeAspect="1"/>
          </p:cNvPicPr>
          <p:nvPr/>
        </p:nvPicPr>
        <p:blipFill>
          <a:blip r:embed="rId3"/>
          <a:stretch>
            <a:fillRect/>
          </a:stretch>
        </p:blipFill>
        <p:spPr>
          <a:xfrm>
            <a:off x="7524690" y="6457295"/>
            <a:ext cx="321826" cy="402312"/>
          </a:xfrm>
          <a:prstGeom prst="rect">
            <a:avLst/>
          </a:prstGeom>
        </p:spPr>
      </p:pic>
      <p:sp>
        <p:nvSpPr>
          <p:cNvPr id="11" name="Text 6"/>
          <p:cNvSpPr/>
          <p:nvPr/>
        </p:nvSpPr>
        <p:spPr>
          <a:xfrm>
            <a:off x="8169950" y="6401991"/>
            <a:ext cx="2682121" cy="335280"/>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Accuracy</a:t>
            </a:r>
            <a:endParaRPr lang="en-US" sz="2100" dirty="0"/>
          </a:p>
        </p:txBody>
      </p:sp>
      <p:sp>
        <p:nvSpPr>
          <p:cNvPr id="12" name="Text 7"/>
          <p:cNvSpPr/>
          <p:nvPr/>
        </p:nvSpPr>
        <p:spPr>
          <a:xfrm>
            <a:off x="8169950" y="6873954"/>
            <a:ext cx="5662613" cy="364808"/>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SVMs achieve 92% accuracy on the Spambase dataset.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7797" y="552093"/>
            <a:ext cx="7741206" cy="1768435"/>
          </a:xfrm>
          <a:prstGeom prst="rect">
            <a:avLst/>
          </a:prstGeom>
          <a:noFill/>
          <a:ln/>
        </p:spPr>
        <p:txBody>
          <a:bodyPr wrap="square" lIns="0" tIns="0" rIns="0" bIns="0" rtlCol="0" anchor="t"/>
          <a:lstStyle/>
          <a:p>
            <a:pPr algn="l" indent="0" marL="0">
              <a:lnSpc>
                <a:spcPts val="4600"/>
              </a:lnSpc>
              <a:buNone/>
            </a:pPr>
            <a:r>
              <a:rPr lang="en-US" sz="3700" dirty="0">
                <a:solidFill>
                  <a:srgbClr val="FFFFFF"/>
                </a:solidFill>
                <a:latin typeface="Unbounded" pitchFamily="34" charset="0"/>
                <a:ea typeface="Unbounded" pitchFamily="34" charset="-122"/>
                <a:cs typeface="Unbounded" pitchFamily="34" charset="-120"/>
              </a:rPr>
              <a:t>Principal Component Analysis (PCA): Linear Dimensionality Reduction</a:t>
            </a:r>
            <a:endParaRPr lang="en-US" sz="3700" dirty="0"/>
          </a:p>
        </p:txBody>
      </p:sp>
      <p:sp>
        <p:nvSpPr>
          <p:cNvPr id="4" name="Text 1"/>
          <p:cNvSpPr/>
          <p:nvPr/>
        </p:nvSpPr>
        <p:spPr>
          <a:xfrm>
            <a:off x="6187797" y="2621161"/>
            <a:ext cx="7741206" cy="961549"/>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PCA reduces dimensionality while preserving variance. The steps involve standardization. Calculate the covariance matrix and eigenvalue decomposition. Then select principal components.</a:t>
            </a:r>
            <a:endParaRPr lang="en-US" sz="1550" dirty="0"/>
          </a:p>
        </p:txBody>
      </p:sp>
      <p:sp>
        <p:nvSpPr>
          <p:cNvPr id="5" name="Shape 2"/>
          <p:cNvSpPr/>
          <p:nvPr/>
        </p:nvSpPr>
        <p:spPr>
          <a:xfrm>
            <a:off x="6187797" y="3808095"/>
            <a:ext cx="3770471" cy="1751409"/>
          </a:xfrm>
          <a:prstGeom prst="roundRect">
            <a:avLst>
              <a:gd name="adj" fmla="val 1717"/>
            </a:avLst>
          </a:prstGeom>
          <a:solidFill>
            <a:srgbClr val="304755"/>
          </a:solidFill>
          <a:ln/>
        </p:spPr>
      </p:sp>
      <p:sp>
        <p:nvSpPr>
          <p:cNvPr id="6" name="Text 3"/>
          <p:cNvSpPr/>
          <p:nvPr/>
        </p:nvSpPr>
        <p:spPr>
          <a:xfrm>
            <a:off x="6388179" y="4008477"/>
            <a:ext cx="3369707" cy="589359"/>
          </a:xfrm>
          <a:prstGeom prst="rect">
            <a:avLst/>
          </a:prstGeom>
          <a:noFill/>
          <a:ln/>
        </p:spPr>
        <p:txBody>
          <a:bodyPr wrap="squar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Gene Expression Dataset</a:t>
            </a:r>
            <a:endParaRPr lang="en-US" sz="1850" dirty="0"/>
          </a:p>
        </p:txBody>
      </p:sp>
      <p:sp>
        <p:nvSpPr>
          <p:cNvPr id="7" name="Text 4"/>
          <p:cNvSpPr/>
          <p:nvPr/>
        </p:nvSpPr>
        <p:spPr>
          <a:xfrm>
            <a:off x="6388179" y="4718090"/>
            <a:ext cx="3369707" cy="641033"/>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Reduce features in a gene expression dataset.</a:t>
            </a:r>
            <a:endParaRPr lang="en-US" sz="1550" dirty="0"/>
          </a:p>
        </p:txBody>
      </p:sp>
      <p:sp>
        <p:nvSpPr>
          <p:cNvPr id="8" name="Shape 5"/>
          <p:cNvSpPr/>
          <p:nvPr/>
        </p:nvSpPr>
        <p:spPr>
          <a:xfrm>
            <a:off x="10158651" y="3808095"/>
            <a:ext cx="3770471" cy="1751409"/>
          </a:xfrm>
          <a:prstGeom prst="roundRect">
            <a:avLst>
              <a:gd name="adj" fmla="val 1717"/>
            </a:avLst>
          </a:prstGeom>
          <a:solidFill>
            <a:srgbClr val="304755"/>
          </a:solidFill>
          <a:ln/>
        </p:spPr>
      </p:sp>
      <p:sp>
        <p:nvSpPr>
          <p:cNvPr id="9" name="Text 6"/>
          <p:cNvSpPr/>
          <p:nvPr/>
        </p:nvSpPr>
        <p:spPr>
          <a:xfrm>
            <a:off x="10359033" y="4008477"/>
            <a:ext cx="2672477" cy="294680"/>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Variance Explained</a:t>
            </a:r>
            <a:endParaRPr lang="en-US" sz="1850" dirty="0"/>
          </a:p>
        </p:txBody>
      </p:sp>
      <p:sp>
        <p:nvSpPr>
          <p:cNvPr id="10" name="Text 7"/>
          <p:cNvSpPr/>
          <p:nvPr/>
        </p:nvSpPr>
        <p:spPr>
          <a:xfrm>
            <a:off x="10359033" y="4423410"/>
            <a:ext cx="3369707" cy="641033"/>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80% variance explained with first 10 components.</a:t>
            </a:r>
            <a:endParaRPr lang="en-US" sz="1550" dirty="0"/>
          </a:p>
        </p:txBody>
      </p:sp>
      <p:sp>
        <p:nvSpPr>
          <p:cNvPr id="11" name="Shape 8"/>
          <p:cNvSpPr/>
          <p:nvPr/>
        </p:nvSpPr>
        <p:spPr>
          <a:xfrm>
            <a:off x="6187797" y="5759887"/>
            <a:ext cx="7741206" cy="1917502"/>
          </a:xfrm>
          <a:prstGeom prst="roundRect">
            <a:avLst>
              <a:gd name="adj" fmla="val 1568"/>
            </a:avLst>
          </a:prstGeom>
          <a:solidFill>
            <a:srgbClr val="304755"/>
          </a:solidFill>
          <a:ln/>
        </p:spPr>
      </p:sp>
      <p:sp>
        <p:nvSpPr>
          <p:cNvPr id="12" name="Text 9"/>
          <p:cNvSpPr/>
          <p:nvPr/>
        </p:nvSpPr>
        <p:spPr>
          <a:xfrm>
            <a:off x="6388179" y="5960269"/>
            <a:ext cx="2357914" cy="294680"/>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Applications</a:t>
            </a:r>
            <a:endParaRPr lang="en-US" sz="1850" dirty="0"/>
          </a:p>
        </p:txBody>
      </p:sp>
      <p:sp>
        <p:nvSpPr>
          <p:cNvPr id="13" name="Text 10"/>
          <p:cNvSpPr/>
          <p:nvPr/>
        </p:nvSpPr>
        <p:spPr>
          <a:xfrm>
            <a:off x="6388179" y="6375202"/>
            <a:ext cx="7340441" cy="320516"/>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Noise reduction</a:t>
            </a:r>
            <a:endParaRPr lang="en-US" sz="1550" dirty="0"/>
          </a:p>
        </p:txBody>
      </p:sp>
      <p:sp>
        <p:nvSpPr>
          <p:cNvPr id="14" name="Text 11"/>
          <p:cNvSpPr/>
          <p:nvPr/>
        </p:nvSpPr>
        <p:spPr>
          <a:xfrm>
            <a:off x="6388179" y="6765846"/>
            <a:ext cx="7340441" cy="320516"/>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Feature extraction</a:t>
            </a:r>
            <a:endParaRPr lang="en-US" sz="1550" dirty="0"/>
          </a:p>
        </p:txBody>
      </p:sp>
      <p:sp>
        <p:nvSpPr>
          <p:cNvPr id="15" name="Text 12"/>
          <p:cNvSpPr/>
          <p:nvPr/>
        </p:nvSpPr>
        <p:spPr>
          <a:xfrm>
            <a:off x="6388179" y="7156490"/>
            <a:ext cx="7340441" cy="320516"/>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Data visualization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300" y="579596"/>
            <a:ext cx="7777401" cy="1722358"/>
          </a:xfrm>
          <a:prstGeom prst="rect">
            <a:avLst/>
          </a:prstGeom>
          <a:noFill/>
          <a:ln/>
        </p:spPr>
        <p:txBody>
          <a:bodyPr wrap="square" lIns="0" tIns="0" rIns="0" bIns="0" rtlCol="0" anchor="t"/>
          <a:lstStyle/>
          <a:p>
            <a:pPr algn="l" indent="0" marL="0">
              <a:lnSpc>
                <a:spcPts val="4500"/>
              </a:lnSpc>
              <a:buNone/>
            </a:pPr>
            <a:r>
              <a:rPr lang="en-US" sz="3600" dirty="0">
                <a:solidFill>
                  <a:srgbClr val="FFFFFF"/>
                </a:solidFill>
                <a:latin typeface="Unbounded" pitchFamily="34" charset="0"/>
                <a:ea typeface="Unbounded" pitchFamily="34" charset="-122"/>
                <a:cs typeface="Unbounded" pitchFamily="34" charset="-120"/>
              </a:rPr>
              <a:t>Linear Discriminant Analysis (LDA): Supervised Linear Transformation</a:t>
            </a:r>
            <a:endParaRPr lang="en-US" sz="3600" dirty="0"/>
          </a:p>
        </p:txBody>
      </p:sp>
      <p:sp>
        <p:nvSpPr>
          <p:cNvPr id="4" name="Text 1"/>
          <p:cNvSpPr/>
          <p:nvPr/>
        </p:nvSpPr>
        <p:spPr>
          <a:xfrm>
            <a:off x="683300" y="2594729"/>
            <a:ext cx="7777401" cy="624840"/>
          </a:xfrm>
          <a:prstGeom prst="rect">
            <a:avLst/>
          </a:prstGeom>
          <a:noFill/>
          <a:ln/>
        </p:spPr>
        <p:txBody>
          <a:bodyPr wrap="squar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LDA maximizes class separability in labeled data. It calculates between-class and within-class scatter matrices. Then it performs eigenvalue decomposition.</a:t>
            </a:r>
            <a:endParaRPr lang="en-US" sz="1500" dirty="0"/>
          </a:p>
        </p:txBody>
      </p:sp>
      <p:pic>
        <p:nvPicPr>
          <p:cNvPr id="5" name="Image 1" descr="preencoded.png">    </p:cNvPr>
          <p:cNvPicPr>
            <a:picLocks noChangeAspect="1"/>
          </p:cNvPicPr>
          <p:nvPr/>
        </p:nvPicPr>
        <p:blipFill>
          <a:blip r:embed="rId2"/>
          <a:stretch>
            <a:fillRect/>
          </a:stretch>
        </p:blipFill>
        <p:spPr>
          <a:xfrm>
            <a:off x="683300" y="3439120"/>
            <a:ext cx="976074" cy="1171337"/>
          </a:xfrm>
          <a:prstGeom prst="rect">
            <a:avLst/>
          </a:prstGeom>
        </p:spPr>
      </p:pic>
      <p:sp>
        <p:nvSpPr>
          <p:cNvPr id="6" name="Text 2"/>
          <p:cNvSpPr/>
          <p:nvPr/>
        </p:nvSpPr>
        <p:spPr>
          <a:xfrm>
            <a:off x="1952149" y="3634264"/>
            <a:ext cx="3393281" cy="287060"/>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Customer Segmentation</a:t>
            </a:r>
            <a:endParaRPr lang="en-US" sz="1800" dirty="0"/>
          </a:p>
        </p:txBody>
      </p:sp>
      <p:sp>
        <p:nvSpPr>
          <p:cNvPr id="7" name="Text 3"/>
          <p:cNvSpPr/>
          <p:nvPr/>
        </p:nvSpPr>
        <p:spPr>
          <a:xfrm>
            <a:off x="1952149" y="4038362"/>
            <a:ext cx="6508552" cy="312420"/>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Segment customers based on demographics and purchasing behavior.</a:t>
            </a:r>
            <a:endParaRPr lang="en-US" sz="1500" dirty="0"/>
          </a:p>
        </p:txBody>
      </p:sp>
      <p:pic>
        <p:nvPicPr>
          <p:cNvPr id="8" name="Image 2" descr="preencoded.png">    </p:cNvPr>
          <p:cNvPicPr>
            <a:picLocks noChangeAspect="1"/>
          </p:cNvPicPr>
          <p:nvPr/>
        </p:nvPicPr>
        <p:blipFill>
          <a:blip r:embed="rId3"/>
          <a:stretch>
            <a:fillRect/>
          </a:stretch>
        </p:blipFill>
        <p:spPr>
          <a:xfrm>
            <a:off x="683300" y="4610457"/>
            <a:ext cx="976074" cy="1171337"/>
          </a:xfrm>
          <a:prstGeom prst="rect">
            <a:avLst/>
          </a:prstGeom>
        </p:spPr>
      </p:pic>
      <p:sp>
        <p:nvSpPr>
          <p:cNvPr id="9" name="Text 4"/>
          <p:cNvSpPr/>
          <p:nvPr/>
        </p:nvSpPr>
        <p:spPr>
          <a:xfrm>
            <a:off x="1952149" y="4805601"/>
            <a:ext cx="2661285" cy="287060"/>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Improved Accuracy</a:t>
            </a:r>
            <a:endParaRPr lang="en-US" sz="1800" dirty="0"/>
          </a:p>
        </p:txBody>
      </p:sp>
      <p:sp>
        <p:nvSpPr>
          <p:cNvPr id="10" name="Text 5"/>
          <p:cNvSpPr/>
          <p:nvPr/>
        </p:nvSpPr>
        <p:spPr>
          <a:xfrm>
            <a:off x="1952149" y="5209699"/>
            <a:ext cx="6508552" cy="312420"/>
          </a:xfrm>
          <a:prstGeom prst="rect">
            <a:avLst/>
          </a:prstGeom>
          <a:noFill/>
          <a:ln/>
        </p:spPr>
        <p:txBody>
          <a:bodyPr wrap="none" lIns="0" tIns="0" rIns="0" bIns="0" rtlCol="0" anchor="t"/>
          <a:lstStyle/>
          <a:p>
            <a:pPr algn="l" indent="0" marL="0">
              <a:lnSpc>
                <a:spcPts val="2450"/>
              </a:lnSpc>
              <a:buNone/>
            </a:pPr>
            <a:r>
              <a:rPr lang="en-US" sz="1500" dirty="0">
                <a:solidFill>
                  <a:srgbClr val="CAD6DE"/>
                </a:solidFill>
                <a:latin typeface="Cabin" pitchFamily="34" charset="0"/>
                <a:ea typeface="Cabin" pitchFamily="34" charset="-122"/>
                <a:cs typeface="Cabin" pitchFamily="34" charset="-120"/>
              </a:rPr>
              <a:t>LDA improved classification accuracy by 15%.</a:t>
            </a:r>
            <a:endParaRPr lang="en-US" sz="1500" dirty="0"/>
          </a:p>
        </p:txBody>
      </p:sp>
      <p:pic>
        <p:nvPicPr>
          <p:cNvPr id="11" name="Image 3" descr="preencoded.png">    </p:cNvPr>
          <p:cNvPicPr>
            <a:picLocks noChangeAspect="1"/>
          </p:cNvPicPr>
          <p:nvPr/>
        </p:nvPicPr>
        <p:blipFill>
          <a:blip r:embed="rId4"/>
          <a:stretch>
            <a:fillRect/>
          </a:stretch>
        </p:blipFill>
        <p:spPr>
          <a:xfrm>
            <a:off x="683300" y="5781794"/>
            <a:ext cx="976074" cy="1868091"/>
          </a:xfrm>
          <a:prstGeom prst="rect">
            <a:avLst/>
          </a:prstGeom>
        </p:spPr>
      </p:pic>
      <p:sp>
        <p:nvSpPr>
          <p:cNvPr id="12" name="Text 6"/>
          <p:cNvSpPr/>
          <p:nvPr/>
        </p:nvSpPr>
        <p:spPr>
          <a:xfrm>
            <a:off x="1952149" y="5976938"/>
            <a:ext cx="2296835" cy="287060"/>
          </a:xfrm>
          <a:prstGeom prst="rect">
            <a:avLst/>
          </a:prstGeom>
          <a:noFill/>
          <a:ln/>
        </p:spPr>
        <p:txBody>
          <a:bodyPr wrap="none" lIns="0" tIns="0" rIns="0" bIns="0" rtlCol="0" anchor="t"/>
          <a:lstStyle/>
          <a:p>
            <a:pPr algn="l" indent="0" marL="0">
              <a:lnSpc>
                <a:spcPts val="2250"/>
              </a:lnSpc>
              <a:buNone/>
            </a:pPr>
            <a:r>
              <a:rPr lang="en-US" sz="1800" dirty="0">
                <a:solidFill>
                  <a:srgbClr val="CAD6DE"/>
                </a:solidFill>
                <a:latin typeface="Unbounded" pitchFamily="34" charset="0"/>
                <a:ea typeface="Unbounded" pitchFamily="34" charset="-122"/>
                <a:cs typeface="Unbounded" pitchFamily="34" charset="-120"/>
              </a:rPr>
              <a:t>Applications</a:t>
            </a:r>
            <a:endParaRPr lang="en-US" sz="1800" dirty="0"/>
          </a:p>
        </p:txBody>
      </p:sp>
      <p:sp>
        <p:nvSpPr>
          <p:cNvPr id="13" name="Text 7"/>
          <p:cNvSpPr/>
          <p:nvPr/>
        </p:nvSpPr>
        <p:spPr>
          <a:xfrm>
            <a:off x="1952149" y="6381036"/>
            <a:ext cx="6508552"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CAD6DE"/>
                </a:solidFill>
                <a:latin typeface="Cabin" pitchFamily="34" charset="0"/>
                <a:ea typeface="Cabin" pitchFamily="34" charset="-122"/>
                <a:cs typeface="Cabin" pitchFamily="34" charset="-120"/>
              </a:rPr>
              <a:t>Pattern recognition</a:t>
            </a:r>
            <a:endParaRPr lang="en-US" sz="1500" dirty="0"/>
          </a:p>
        </p:txBody>
      </p:sp>
      <p:sp>
        <p:nvSpPr>
          <p:cNvPr id="14" name="Text 8"/>
          <p:cNvSpPr/>
          <p:nvPr/>
        </p:nvSpPr>
        <p:spPr>
          <a:xfrm>
            <a:off x="1952149" y="6761678"/>
            <a:ext cx="6508552"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CAD6DE"/>
                </a:solidFill>
                <a:latin typeface="Cabin" pitchFamily="34" charset="0"/>
                <a:ea typeface="Cabin" pitchFamily="34" charset="-122"/>
                <a:cs typeface="Cabin" pitchFamily="34" charset="-120"/>
              </a:rPr>
              <a:t>Bioinformatics</a:t>
            </a:r>
            <a:endParaRPr lang="en-US" sz="1500" dirty="0"/>
          </a:p>
        </p:txBody>
      </p:sp>
      <p:sp>
        <p:nvSpPr>
          <p:cNvPr id="15" name="Text 9"/>
          <p:cNvSpPr/>
          <p:nvPr/>
        </p:nvSpPr>
        <p:spPr>
          <a:xfrm>
            <a:off x="1952149" y="7142321"/>
            <a:ext cx="6508552" cy="312420"/>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CAD6DE"/>
                </a:solidFill>
                <a:latin typeface="Cabin" pitchFamily="34" charset="0"/>
                <a:ea typeface="Cabin" pitchFamily="34" charset="-122"/>
                <a:cs typeface="Cabin" pitchFamily="34" charset="-120"/>
              </a:rPr>
              <a:t>Marketing</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738664"/>
            <a:ext cx="1011174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Limitations of Linear Methods</a:t>
            </a:r>
            <a:endParaRPr lang="en-US" sz="4400" dirty="0"/>
          </a:p>
        </p:txBody>
      </p:sp>
      <p:sp>
        <p:nvSpPr>
          <p:cNvPr id="3" name="Text 1"/>
          <p:cNvSpPr/>
          <p:nvPr/>
        </p:nvSpPr>
        <p:spPr>
          <a:xfrm>
            <a:off x="837724" y="1921431"/>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Linear methods can't model complex, non-linear relationships. They are sensitive to outliers and noisy data. The linearity assumption may not hold. Data preprocessing and feature scaling are needed.</a:t>
            </a:r>
            <a:endParaRPr lang="en-US" sz="1850" dirty="0"/>
          </a:p>
        </p:txBody>
      </p:sp>
      <p:sp>
        <p:nvSpPr>
          <p:cNvPr id="4" name="Text 2"/>
          <p:cNvSpPr/>
          <p:nvPr/>
        </p:nvSpPr>
        <p:spPr>
          <a:xfrm>
            <a:off x="1704023" y="5047774"/>
            <a:ext cx="2865358"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Cyclical Patterns</a:t>
            </a:r>
            <a:endParaRPr lang="en-US" sz="2200" dirty="0"/>
          </a:p>
        </p:txBody>
      </p:sp>
      <p:pic>
        <p:nvPicPr>
          <p:cNvPr id="5" name="Image 0" descr="preencoded.png">    </p:cNvPr>
          <p:cNvPicPr>
            <a:picLocks noChangeAspect="1"/>
          </p:cNvPicPr>
          <p:nvPr/>
        </p:nvPicPr>
        <p:blipFill>
          <a:blip r:embed="rId1"/>
          <a:stretch>
            <a:fillRect/>
          </a:stretch>
        </p:blipFill>
        <p:spPr>
          <a:xfrm>
            <a:off x="5048131" y="2956679"/>
            <a:ext cx="4534138" cy="4534138"/>
          </a:xfrm>
          <a:prstGeom prst="rect">
            <a:avLst/>
          </a:prstGeom>
        </p:spPr>
      </p:pic>
      <p:sp>
        <p:nvSpPr>
          <p:cNvPr id="6" name="Text 3"/>
          <p:cNvSpPr/>
          <p:nvPr/>
        </p:nvSpPr>
        <p:spPr>
          <a:xfrm>
            <a:off x="5572720" y="4727019"/>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CAD6DE"/>
                </a:solidFill>
                <a:latin typeface="Unbounded" pitchFamily="34" charset="0"/>
                <a:ea typeface="Unbounded" pitchFamily="34" charset="-122"/>
                <a:cs typeface="Unbounded" pitchFamily="34" charset="-120"/>
              </a:rPr>
              <a:t>1</a:t>
            </a:r>
            <a:endParaRPr lang="en-US" sz="2800" dirty="0"/>
          </a:p>
        </p:txBody>
      </p:sp>
      <p:sp>
        <p:nvSpPr>
          <p:cNvPr id="7" name="Text 4"/>
          <p:cNvSpPr/>
          <p:nvPr/>
        </p:nvSpPr>
        <p:spPr>
          <a:xfrm>
            <a:off x="9941243" y="3824407"/>
            <a:ext cx="3214688"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Stock Market Data</a:t>
            </a:r>
            <a:endParaRPr lang="en-US" sz="2200" dirty="0"/>
          </a:p>
        </p:txBody>
      </p:sp>
      <p:pic>
        <p:nvPicPr>
          <p:cNvPr id="8" name="Image 1" descr="preencoded.png">    </p:cNvPr>
          <p:cNvPicPr>
            <a:picLocks noChangeAspect="1"/>
          </p:cNvPicPr>
          <p:nvPr/>
        </p:nvPicPr>
        <p:blipFill>
          <a:blip r:embed="rId2"/>
          <a:stretch>
            <a:fillRect/>
          </a:stretch>
        </p:blipFill>
        <p:spPr>
          <a:xfrm>
            <a:off x="5048131" y="2956679"/>
            <a:ext cx="4534138" cy="4534138"/>
          </a:xfrm>
          <a:prstGeom prst="rect">
            <a:avLst/>
          </a:prstGeom>
        </p:spPr>
      </p:pic>
      <p:sp>
        <p:nvSpPr>
          <p:cNvPr id="9" name="Text 5"/>
          <p:cNvSpPr/>
          <p:nvPr/>
        </p:nvSpPr>
        <p:spPr>
          <a:xfrm>
            <a:off x="8153995" y="3782378"/>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CAD6DE"/>
                </a:solidFill>
                <a:latin typeface="Unbounded" pitchFamily="34" charset="0"/>
                <a:ea typeface="Unbounded" pitchFamily="34" charset="-122"/>
                <a:cs typeface="Unbounded" pitchFamily="34" charset="-120"/>
              </a:rPr>
              <a:t>2</a:t>
            </a:r>
            <a:endParaRPr lang="en-US" sz="2800" dirty="0"/>
          </a:p>
        </p:txBody>
      </p:sp>
      <p:sp>
        <p:nvSpPr>
          <p:cNvPr id="10" name="Text 6"/>
          <p:cNvSpPr/>
          <p:nvPr/>
        </p:nvSpPr>
        <p:spPr>
          <a:xfrm>
            <a:off x="9941243" y="6271022"/>
            <a:ext cx="3552944"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2008 Financial Crisis</a:t>
            </a:r>
            <a:endParaRPr lang="en-US" sz="2200" dirty="0"/>
          </a:p>
        </p:txBody>
      </p:sp>
      <p:pic>
        <p:nvPicPr>
          <p:cNvPr id="11" name="Image 2" descr="preencoded.png">    </p:cNvPr>
          <p:cNvPicPr>
            <a:picLocks noChangeAspect="1"/>
          </p:cNvPicPr>
          <p:nvPr/>
        </p:nvPicPr>
        <p:blipFill>
          <a:blip r:embed="rId3"/>
          <a:stretch>
            <a:fillRect/>
          </a:stretch>
        </p:blipFill>
        <p:spPr>
          <a:xfrm>
            <a:off x="5048131" y="2956679"/>
            <a:ext cx="4534138" cy="4534138"/>
          </a:xfrm>
          <a:prstGeom prst="rect">
            <a:avLst/>
          </a:prstGeom>
        </p:spPr>
      </p:pic>
      <p:sp>
        <p:nvSpPr>
          <p:cNvPr id="12" name="Text 7"/>
          <p:cNvSpPr/>
          <p:nvPr/>
        </p:nvSpPr>
        <p:spPr>
          <a:xfrm>
            <a:off x="7681436" y="6490097"/>
            <a:ext cx="358140" cy="447675"/>
          </a:xfrm>
          <a:prstGeom prst="rect">
            <a:avLst/>
          </a:prstGeom>
          <a:noFill/>
          <a:ln/>
        </p:spPr>
        <p:txBody>
          <a:bodyPr wrap="none" lIns="0" tIns="0" rIns="0" bIns="0" rtlCol="0" anchor="t"/>
          <a:lstStyle/>
          <a:p>
            <a:pPr algn="l" indent="0" marL="0">
              <a:lnSpc>
                <a:spcPts val="4500"/>
              </a:lnSpc>
              <a:buNone/>
            </a:pPr>
            <a:r>
              <a:rPr lang="en-US" sz="2800" dirty="0">
                <a:solidFill>
                  <a:srgbClr val="CAD6DE"/>
                </a:solidFill>
                <a:latin typeface="Unbounded" pitchFamily="34" charset="0"/>
                <a:ea typeface="Unbounded" pitchFamily="34" charset="-122"/>
                <a:cs typeface="Unbounded" pitchFamily="34" charset="-120"/>
              </a:rPr>
              <a:t>3</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81206"/>
          </a:xfrm>
          <a:prstGeom prst="rect">
            <a:avLst/>
          </a:prstGeom>
        </p:spPr>
      </p:pic>
      <p:sp>
        <p:nvSpPr>
          <p:cNvPr id="3" name="Text 0"/>
          <p:cNvSpPr/>
          <p:nvPr/>
        </p:nvSpPr>
        <p:spPr>
          <a:xfrm>
            <a:off x="834628" y="3637836"/>
            <a:ext cx="12961144" cy="1402794"/>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Conclusion: The Power and Pitfalls of Linearity</a:t>
            </a:r>
            <a:endParaRPr lang="en-US" sz="4400" dirty="0"/>
          </a:p>
        </p:txBody>
      </p:sp>
      <p:sp>
        <p:nvSpPr>
          <p:cNvPr id="4" name="Text 1"/>
          <p:cNvSpPr/>
          <p:nvPr/>
        </p:nvSpPr>
        <p:spPr>
          <a:xfrm>
            <a:off x="834628" y="5398294"/>
            <a:ext cx="12961144" cy="762953"/>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Linear techniques have many applications. It's important to understand data characteristics. Future directions involve combining linear and non-linear techniques.</a:t>
            </a:r>
            <a:endParaRPr lang="en-US" sz="1850" dirty="0"/>
          </a:p>
        </p:txBody>
      </p:sp>
      <p:sp>
        <p:nvSpPr>
          <p:cNvPr id="5" name="Shape 2"/>
          <p:cNvSpPr/>
          <p:nvPr/>
        </p:nvSpPr>
        <p:spPr>
          <a:xfrm>
            <a:off x="834628" y="6697742"/>
            <a:ext cx="536615" cy="536615"/>
          </a:xfrm>
          <a:prstGeom prst="roundRect">
            <a:avLst>
              <a:gd name="adj" fmla="val 6667"/>
            </a:avLst>
          </a:prstGeom>
          <a:solidFill>
            <a:srgbClr val="304755"/>
          </a:solidFill>
          <a:ln/>
        </p:spPr>
      </p:sp>
      <p:sp>
        <p:nvSpPr>
          <p:cNvPr id="6" name="Text 3"/>
          <p:cNvSpPr/>
          <p:nvPr/>
        </p:nvSpPr>
        <p:spPr>
          <a:xfrm>
            <a:off x="1609725" y="6697742"/>
            <a:ext cx="3654504" cy="350758"/>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Advanced Techniques</a:t>
            </a:r>
            <a:endParaRPr lang="en-US" sz="2200" dirty="0"/>
          </a:p>
        </p:txBody>
      </p:sp>
      <p:sp>
        <p:nvSpPr>
          <p:cNvPr id="7" name="Text 4"/>
          <p:cNvSpPr/>
          <p:nvPr/>
        </p:nvSpPr>
        <p:spPr>
          <a:xfrm>
            <a:off x="1609725" y="7191494"/>
            <a:ext cx="5586293" cy="381476"/>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Explore advanced data mining techniques.</a:t>
            </a:r>
            <a:endParaRPr lang="en-US" sz="1850" dirty="0"/>
          </a:p>
        </p:txBody>
      </p:sp>
      <p:sp>
        <p:nvSpPr>
          <p:cNvPr id="8" name="Shape 5"/>
          <p:cNvSpPr/>
          <p:nvPr/>
        </p:nvSpPr>
        <p:spPr>
          <a:xfrm>
            <a:off x="7434501" y="6697742"/>
            <a:ext cx="536615" cy="536615"/>
          </a:xfrm>
          <a:prstGeom prst="roundRect">
            <a:avLst>
              <a:gd name="adj" fmla="val 6667"/>
            </a:avLst>
          </a:prstGeom>
          <a:solidFill>
            <a:srgbClr val="304755"/>
          </a:solidFill>
          <a:ln/>
        </p:spPr>
      </p:sp>
      <p:sp>
        <p:nvSpPr>
          <p:cNvPr id="9" name="Text 6"/>
          <p:cNvSpPr/>
          <p:nvPr/>
        </p:nvSpPr>
        <p:spPr>
          <a:xfrm>
            <a:off x="8209598" y="6697742"/>
            <a:ext cx="3488531" cy="350758"/>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Underlying Structure</a:t>
            </a:r>
            <a:endParaRPr lang="en-US" sz="2200" dirty="0"/>
          </a:p>
        </p:txBody>
      </p:sp>
      <p:sp>
        <p:nvSpPr>
          <p:cNvPr id="10" name="Text 7"/>
          <p:cNvSpPr/>
          <p:nvPr/>
        </p:nvSpPr>
        <p:spPr>
          <a:xfrm>
            <a:off x="8209598" y="7191494"/>
            <a:ext cx="5586293" cy="381476"/>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Consider the data's underlying structure.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2025-03-21T06:11:50Z</dcterms:created>
  <dcterms:modified xsi:type="dcterms:W3CDTF">2025-03-21T06:11:50Z</dcterms:modified>
</cp:coreProperties>
</file>